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/>
  <p:cmAuthor id="2" name="Horaczy-Modrzejewska, Agnieszka" initials="HA" lastIdx="1" clrIdx="1"/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104" y="60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29-04-2021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29-04-2021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Tytuł przekładki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>
                <a:latin typeface="+mj-lt"/>
              </a:rPr>
              <a:t> </a:t>
            </a:r>
          </a:p>
          <a:p>
            <a:pPr algn="r"/>
            <a:endParaRPr lang="pl-PL" sz="2400" b="1" dirty="0">
              <a:latin typeface="+mj-lt"/>
            </a:endParaRPr>
          </a:p>
          <a:p>
            <a:pPr algn="r"/>
            <a:r>
              <a:rPr lang="pl-PL" sz="2400" b="1" dirty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dirty="0"/>
              <a:t>UG Gródek </a:t>
            </a:r>
            <a:r>
              <a:rPr lang="pl-PL" sz="2400" b="1"/>
              <a:t>nad Dunajcem  </a:t>
            </a:r>
            <a:endParaRPr lang="pl-PL" sz="2400" b="1" dirty="0"/>
          </a:p>
          <a:p>
            <a:pPr algn="r"/>
            <a:r>
              <a:rPr lang="pl-PL" sz="2400" b="1" dirty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>
                <a:latin typeface="+mj-lt"/>
              </a:rPr>
              <a:t> </a:t>
            </a:r>
            <a:br>
              <a:rPr lang="pl-PL" sz="1600" b="1" dirty="0">
                <a:latin typeface="+mj-lt"/>
              </a:rPr>
            </a:br>
            <a:br>
              <a:rPr lang="pl-PL" sz="1050" dirty="0"/>
            </a:b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   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>
                <a:latin typeface="+mj-lt"/>
              </a:rPr>
              <a:t>Dziękuję za uwagę </a:t>
            </a:r>
            <a:br>
              <a:rPr lang="pl-PL" sz="1600" b="1" dirty="0">
                <a:latin typeface="+mj-lt"/>
              </a:rPr>
            </a:br>
            <a:br>
              <a:rPr lang="pl-PL" sz="1050" dirty="0"/>
            </a:b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Promienistych 1,  31-481 Kraków</a:t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/>
              <a:t>22</a:t>
            </a:r>
            <a:r>
              <a:rPr lang="da-DK" sz="2000" dirty="0"/>
              <a:t> </a:t>
            </a:r>
            <a:r>
              <a:rPr lang="pl-PL" sz="2000" dirty="0"/>
              <a:t>475 14 00</a:t>
            </a:r>
            <a:r>
              <a:rPr lang="da-DK" sz="2000" dirty="0"/>
              <a:t> 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>
                  <a:solidFill>
                    <a:schemeClr val="bg1"/>
                  </a:solidFill>
                </a:rPr>
                <a:t>upów</a:t>
              </a:r>
              <a:r>
                <a:rPr lang="pl-PL" sz="3600" dirty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we wczesnej fazie rozwoju (tj. działających na rynku nie dłużej niż 2 lata), dla których barierą w dostępie do kapitału jest krótka historia kredytowa lub jej brak, niewystarczające zabezpieczenia,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szczególności:</a:t>
            </a:r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konkurencyjności firmy na rynku, jej produktywności, potencjału rozwojowego,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CF002B"/>
                </a:solidFill>
                <a:latin typeface="+mj-lt"/>
              </a:rPr>
              <a:t>MŚP działające na rynku do 2 lat</a:t>
            </a: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 obszarze preferencji oprocentowanie od  </a:t>
            </a:r>
            <a:r>
              <a:rPr lang="pl-PL" sz="2000" dirty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na zasadach rynkowych </a:t>
            </a:r>
            <a:r>
              <a:rPr lang="pl-PL" sz="2000" dirty="0">
                <a:solidFill>
                  <a:srgbClr val="CF002B"/>
                </a:solidFill>
              </a:rPr>
              <a:t>od 1,15%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finansowanie od </a:t>
            </a:r>
            <a:r>
              <a:rPr lang="pl-PL" sz="2000" dirty="0">
                <a:solidFill>
                  <a:srgbClr val="D7294D"/>
                </a:solidFill>
              </a:rPr>
              <a:t>10 tys</a:t>
            </a:r>
            <a:r>
              <a:rPr lang="pl-PL" sz="2000" dirty="0">
                <a:solidFill>
                  <a:srgbClr val="545454"/>
                </a:solidFill>
              </a:rPr>
              <a:t>. do </a:t>
            </a:r>
            <a:r>
              <a:rPr lang="pl-PL" sz="2000" dirty="0">
                <a:solidFill>
                  <a:srgbClr val="CF002B"/>
                </a:solidFill>
              </a:rPr>
              <a:t>1 mln. </a:t>
            </a:r>
            <a:r>
              <a:rPr lang="pl-PL" sz="2000" dirty="0">
                <a:solidFill>
                  <a:srgbClr val="545454"/>
                </a:solidFill>
              </a:rPr>
              <a:t>zł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7 lat ( 84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r>
              <a:rPr lang="pl-PL" sz="2000" dirty="0">
                <a:solidFill>
                  <a:srgbClr val="CF002B"/>
                </a:solidFill>
              </a:rPr>
              <a:t> )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podstawowa karencja w spłacie</a:t>
            </a:r>
            <a:r>
              <a:rPr lang="pl-PL" sz="2000" dirty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6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r>
              <a:rPr lang="pl-PL" sz="2000" dirty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brak opłat i 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warunki rynkowe i korzystniejsze niż rynkowe, zgodnie z zasadami udzielania pomocy de minimis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uproszczone procedury i szybka decyzja o przyznaniu pożyczki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krótki okres uruchamiania 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/>
                <a:t>przeznaczona dla przedsiębiorców dotkniętych bezpośrednio skutkami wybuchu pandemii COVID-19. Wsparcie skierowane jest dla MŚP do 2 lat działalności, którzy nie byli w trudnej sytuacji na 31.12.2019. Instrument obrotowy ma na celu zaspokojenie potrzeb bieżących przedsiębiorców</a:t>
              </a:r>
              <a:r>
                <a:rPr lang="pl-PL" sz="2400" dirty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1"/>
                  </a:solidFill>
                </a:rPr>
                <a:t>utrzymanie 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sfinansowanie niezbędnych dla istnienia firmy inwestycji umożliwiających dostosowywanie się przedsiębiorstw do nowych warunków rynkowych (m.in rozwinięcie udogodnień teleinformatycznych, sieci dystrybucji zdalnej w tym kurierskiej).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szczególności: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>
                <a:solidFill>
                  <a:srgbClr val="CF002B"/>
                </a:solidFill>
                <a:latin typeface="+mj-lt"/>
              </a:rPr>
              <a:t>Pożycza Płynnościowa</a:t>
            </a: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l-PL" sz="2000" dirty="0">
                <a:solidFill>
                  <a:srgbClr val="CF002B"/>
                </a:solidFill>
              </a:rPr>
              <a:t>0,00 %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500 tys. </a:t>
            </a:r>
            <a:r>
              <a:rPr lang="pl-PL" sz="2000" dirty="0">
                <a:solidFill>
                  <a:srgbClr val="545454"/>
                </a:solidFill>
              </a:rPr>
              <a:t>zł.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6 lat ( 72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r>
              <a:rPr lang="pl-PL" sz="2000" dirty="0">
                <a:solidFill>
                  <a:srgbClr val="CF002B"/>
                </a:solidFill>
              </a:rPr>
              <a:t> )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545454"/>
                </a:solidFill>
              </a:rPr>
              <a:t>karencja w spłacie </a:t>
            </a:r>
            <a:r>
              <a:rPr lang="pl-PL" sz="2000" dirty="0">
                <a:solidFill>
                  <a:srgbClr val="CF002B"/>
                </a:solidFill>
              </a:rPr>
              <a:t>do 6 m-</a:t>
            </a:r>
            <a:r>
              <a:rPr lang="pl-PL" sz="2000" dirty="0" err="1">
                <a:solidFill>
                  <a:srgbClr val="CF002B"/>
                </a:solidFill>
              </a:rPr>
              <a:t>cy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brak opłat i 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/>
              <a:t>                                                               Kto udziela pożyczek unijnych?</a:t>
            </a:r>
            <a:br>
              <a:rPr lang="pl-PL" sz="1800" dirty="0"/>
            </a:br>
            <a:r>
              <a:rPr lang="pl-PL" sz="1800" dirty="0"/>
              <a:t>                                                                    </a:t>
            </a:r>
            <a:r>
              <a:rPr lang="pl-PL" sz="2000" b="1" dirty="0">
                <a:solidFill>
                  <a:schemeClr val="tx1"/>
                </a:solidFill>
              </a:rPr>
              <a:t>w województwie małopolskim?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aktualnie wdrażające Instrument ,,Pożyczka dla Start-</a:t>
              </a:r>
              <a:r>
                <a:rPr lang="pl-PL" dirty="0" err="1">
                  <a:solidFill>
                    <a:schemeClr val="bg1"/>
                  </a:solidFill>
                </a:rPr>
                <a:t>upów</a:t>
              </a:r>
              <a:r>
                <a:rPr lang="pl-PL" dirty="0">
                  <a:solidFill>
                    <a:schemeClr val="bg1"/>
                  </a:solidFill>
                </a:rPr>
                <a:t>” </a:t>
              </a: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>
                <a:solidFill>
                  <a:schemeClr val="bg1"/>
                </a:solidFill>
                <a:latin typeface="+mj-lt"/>
              </a:rPr>
              <a:t>Ograniczenia/ wykluczenia w finansowaniu</a:t>
            </a: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Odbiorcy*,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konsumpcyjne*;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>
                <a:solidFill>
                  <a:srgbClr val="CF002B"/>
                </a:solidFill>
                <a:latin typeface="+mj-lt"/>
              </a:rPr>
              <a:t> Pożyczki unijne</a:t>
            </a:r>
          </a:p>
          <a:p>
            <a:pPr lvl="0" algn="ctr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Przeznaczenie: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wiejskich. 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</a:p>
          <a:p>
            <a:endParaRPr lang="pl-PL" sz="1600" b="1" kern="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Parametry 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Props1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9a3d7087-ea51-4008-a74b-84208528500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1558230-da65-4863-82dc-579f45735f6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1143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rrybska@gmina.grodek.com</cp:lastModifiedBy>
  <cp:revision>1073</cp:revision>
  <cp:lastPrinted>2019-02-28T14:26:50Z</cp:lastPrinted>
  <dcterms:created xsi:type="dcterms:W3CDTF">2015-02-05T23:14:26Z</dcterms:created>
  <dcterms:modified xsi:type="dcterms:W3CDTF">2021-04-29T06:58:07Z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